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6" r:id="rId3"/>
    <p:sldId id="414" r:id="rId4"/>
    <p:sldId id="443" r:id="rId5"/>
    <p:sldId id="449" r:id="rId6"/>
    <p:sldId id="450" r:id="rId7"/>
    <p:sldId id="451" r:id="rId8"/>
    <p:sldId id="452" r:id="rId9"/>
    <p:sldId id="444" r:id="rId10"/>
    <p:sldId id="445" r:id="rId11"/>
    <p:sldId id="446" r:id="rId12"/>
    <p:sldId id="447" r:id="rId13"/>
    <p:sldId id="448" r:id="rId14"/>
    <p:sldId id="463" r:id="rId15"/>
    <p:sldId id="464" r:id="rId16"/>
    <p:sldId id="465" r:id="rId17"/>
    <p:sldId id="454" r:id="rId18"/>
    <p:sldId id="453" r:id="rId19"/>
    <p:sldId id="269" r:id="rId20"/>
    <p:sldId id="373" r:id="rId21"/>
    <p:sldId id="372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468" r:id="rId32"/>
    <p:sldId id="469" r:id="rId33"/>
    <p:sldId id="470" r:id="rId34"/>
    <p:sldId id="471" r:id="rId35"/>
    <p:sldId id="473" r:id="rId36"/>
    <p:sldId id="474" r:id="rId37"/>
    <p:sldId id="472" r:id="rId38"/>
    <p:sldId id="383" r:id="rId39"/>
    <p:sldId id="475" r:id="rId40"/>
    <p:sldId id="476" r:id="rId41"/>
    <p:sldId id="455" r:id="rId42"/>
    <p:sldId id="457" r:id="rId43"/>
    <p:sldId id="460" r:id="rId44"/>
    <p:sldId id="456" r:id="rId45"/>
    <p:sldId id="461" r:id="rId46"/>
    <p:sldId id="477" r:id="rId47"/>
    <p:sldId id="478" r:id="rId48"/>
    <p:sldId id="31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3216"/>
  </p:normalViewPr>
  <p:slideViewPr>
    <p:cSldViewPr snapToGrid="0" snapToObjects="1">
      <p:cViewPr varScale="1">
        <p:scale>
          <a:sx n="61" d="100"/>
          <a:sy n="61" d="100"/>
        </p:scale>
        <p:origin x="5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utkuozbulak/pytorch-cnn-visualization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cjohnson/neural-style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deoken.com/embed/W2HvLBMhCJQ?tocitem=46" TargetMode="External"/><Relationship Id="rId3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7778" y="2902282"/>
            <a:ext cx="9838266" cy="25768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Topics on CNN</a:t>
            </a:r>
            <a:r>
              <a:rPr lang="en-US" smtClean="0"/>
              <a:t>: </a:t>
            </a:r>
            <a:br>
              <a:rPr lang="en-US" smtClean="0"/>
            </a:br>
            <a:r>
              <a:rPr lang="en-US" smtClean="0"/>
              <a:t>Visualization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Transfer Learning, Neural Style, and 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5681913"/>
            <a:ext cx="8915399" cy="1126283"/>
          </a:xfrm>
        </p:spPr>
        <p:txBody>
          <a:bodyPr/>
          <a:lstStyle/>
          <a:p>
            <a:pPr algn="ctr"/>
            <a:r>
              <a:rPr lang="en-US" dirty="0" smtClean="0"/>
              <a:t>Yuan YAO</a:t>
            </a:r>
          </a:p>
          <a:p>
            <a:pPr algn="ctr"/>
            <a:r>
              <a:rPr lang="en-US" dirty="0" smtClean="0"/>
              <a:t>HKUST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05" y="274688"/>
            <a:ext cx="2840182" cy="18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layers are hard to visualize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854" y="1700338"/>
            <a:ext cx="9313828" cy="471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826" y="1264555"/>
            <a:ext cx="9134786" cy="52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BP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954" y="1433889"/>
            <a:ext cx="9661627" cy="48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features via Guided BP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2031999"/>
            <a:ext cx="8911687" cy="46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6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DeepDream</a:t>
            </a:r>
            <a:r>
              <a:rPr lang="en-US" dirty="0"/>
              <a:t>: amplifying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963" y="2174875"/>
            <a:ext cx="8851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DeepDream</a:t>
            </a:r>
            <a:r>
              <a:rPr lang="en-US" dirty="0" smtClean="0"/>
              <a:t> of Sky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0168" y="1905000"/>
            <a:ext cx="4907832" cy="275686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8767" y="1905000"/>
            <a:ext cx="4906166" cy="2756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16" y="4812105"/>
            <a:ext cx="7016617" cy="19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0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354" y="1905000"/>
            <a:ext cx="933882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4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interesting </a:t>
            </a:r>
            <a:r>
              <a:rPr lang="en-US" dirty="0" err="1" smtClean="0"/>
              <a:t>Pytorch</a:t>
            </a:r>
            <a:r>
              <a:rPr lang="en-US" dirty="0" smtClean="0"/>
              <a:t> Implementation of these </a:t>
            </a:r>
            <a:r>
              <a:rPr lang="en-US" dirty="0" err="1" smtClean="0"/>
              <a:t>visualizatoin</a:t>
            </a:r>
            <a:r>
              <a:rPr lang="en-US" dirty="0" smtClean="0"/>
              <a:t> methods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github.com/utkuozbulak/pytorch-cnn-visualizations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Some examples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Learning: Fine Tuning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313" y="624110"/>
            <a:ext cx="8911687" cy="1280890"/>
          </a:xfrm>
        </p:spPr>
        <p:txBody>
          <a:bodyPr/>
          <a:lstStyle/>
          <a:p>
            <a:r>
              <a:rPr lang="en-US" dirty="0" smtClean="0"/>
              <a:t>Transfer Learning?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934" y="1905000"/>
            <a:ext cx="7963844" cy="4550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529" y="174117"/>
            <a:ext cx="4455844" cy="16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smtClean="0"/>
              <a:t>Acknowledgement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289" y="1242293"/>
            <a:ext cx="4912405" cy="4668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3581" y="6334808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following-up course at HKUST: https</a:t>
            </a:r>
            <a:r>
              <a:rPr lang="en-US" dirty="0"/>
              <a:t>://</a:t>
            </a:r>
            <a:r>
              <a:rPr lang="en-US" dirty="0" err="1"/>
              <a:t>deeplearning-math.github.io</a:t>
            </a:r>
            <a:r>
              <a:rPr lang="en-US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3986" y="4902462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http://cs231n.github.io/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3986" y="4036914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https://stats385.github.io/</a:t>
            </a:r>
          </a:p>
        </p:txBody>
      </p:sp>
      <p:sp>
        <p:nvSpPr>
          <p:cNvPr id="7" name="U-Turn Arrow 6"/>
          <p:cNvSpPr/>
          <p:nvPr/>
        </p:nvSpPr>
        <p:spPr>
          <a:xfrm>
            <a:off x="3825766" y="3689131"/>
            <a:ext cx="2496752" cy="3477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>
            <a:off x="4352527" y="5017050"/>
            <a:ext cx="609600" cy="1657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30" y="871873"/>
            <a:ext cx="9831522" cy="49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489" y="1264555"/>
            <a:ext cx="9328557" cy="43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with </a:t>
            </a:r>
            <a:r>
              <a:rPr lang="en-US" dirty="0" err="1" smtClean="0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1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38070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Example: The </a:t>
            </a:r>
            <a:r>
              <a:rPr lang="en-US" altLang="zh-CN" dirty="0" err="1" smtClean="0"/>
              <a:t>Noname</a:t>
            </a:r>
            <a:r>
              <a:rPr lang="en-US" altLang="zh-CN" dirty="0" smtClean="0"/>
              <a:t> Lake in PKU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80" y="2133600"/>
            <a:ext cx="5037666" cy="3778250"/>
          </a:xfrm>
        </p:spPr>
      </p:pic>
    </p:spTree>
    <p:extLst>
      <p:ext uri="{BB962C8B-B14F-4D97-AF65-F5344CB8AC3E}">
        <p14:creationId xmlns:p14="http://schemas.microsoft.com/office/powerpoint/2010/main" val="10139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17" y="3373334"/>
            <a:ext cx="5053292" cy="3484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15" y="126297"/>
            <a:ext cx="5242443" cy="3276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09" y="2498893"/>
            <a:ext cx="4250791" cy="2836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0844" y="711976"/>
            <a:ext cx="447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Left:</a:t>
            </a:r>
            <a:r>
              <a:rPr lang="en-US" altLang="zh-CN" dirty="0"/>
              <a:t> </a:t>
            </a:r>
            <a:r>
              <a:rPr lang="en-US" altLang="zh-CN" i="1" dirty="0" smtClean="0"/>
              <a:t>Vincent Van Gogh</a:t>
            </a:r>
            <a:r>
              <a:rPr lang="en-US" altLang="zh-CN" dirty="0" smtClean="0"/>
              <a:t>, Starry Night</a:t>
            </a:r>
          </a:p>
          <a:p>
            <a:r>
              <a:rPr lang="en-US" altLang="zh-CN" dirty="0" smtClean="0"/>
              <a:t>Right: </a:t>
            </a:r>
            <a:r>
              <a:rPr lang="en-US" altLang="zh-CN" i="1" dirty="0" smtClean="0"/>
              <a:t>Claude Monet</a:t>
            </a:r>
            <a:r>
              <a:rPr lang="en-US" altLang="zh-CN" dirty="0" smtClean="0"/>
              <a:t>, Twilight Venice</a:t>
            </a:r>
          </a:p>
          <a:p>
            <a:r>
              <a:rPr lang="en-US" altLang="zh-CN" dirty="0" smtClean="0"/>
              <a:t>Bottom: </a:t>
            </a:r>
            <a:r>
              <a:rPr lang="en-US" altLang="zh-CN" i="1" dirty="0"/>
              <a:t>William Turner</a:t>
            </a:r>
            <a:r>
              <a:rPr lang="en-US" altLang="zh-CN" dirty="0"/>
              <a:t>, Ship </a:t>
            </a:r>
            <a:r>
              <a:rPr lang="en-US" altLang="zh-CN" dirty="0" smtClean="0"/>
              <a:t>Wreck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697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34" y="0"/>
            <a:ext cx="48768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69" y="774723"/>
            <a:ext cx="4409130" cy="3306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237" y="3472626"/>
            <a:ext cx="4513832" cy="3385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92422" y="5004770"/>
            <a:ext cx="367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Application of Deep Learning: Content-Style synthetic pictures </a:t>
            </a:r>
          </a:p>
          <a:p>
            <a:r>
              <a:rPr lang="en-US" altLang="zh-CN" dirty="0" smtClean="0"/>
              <a:t>By “neural-style”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39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88" y="325058"/>
            <a:ext cx="5347053" cy="28092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3359013"/>
            <a:ext cx="4883973" cy="3252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96" y="799406"/>
            <a:ext cx="4201257" cy="2211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96" y="3636618"/>
            <a:ext cx="4297744" cy="286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0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 </a:t>
            </a:r>
            <a:r>
              <a:rPr lang="en-US" altLang="zh-CN" dirty="0"/>
              <a:t>C </a:t>
            </a:r>
            <a:r>
              <a:rPr lang="en-US" altLang="zh-CN" dirty="0" smtClean="0"/>
              <a:t>Johnson’s Website: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github.com/jcjohnson/neural-style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A torch implementation of the paper </a:t>
            </a:r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A Neural Algorithm of Artistic </a:t>
            </a:r>
            <a:r>
              <a:rPr lang="en-US" altLang="zh-CN" i="1" dirty="0" smtClean="0">
                <a:solidFill>
                  <a:srgbClr val="FF0000"/>
                </a:solidFill>
              </a:rPr>
              <a:t>Style</a:t>
            </a:r>
            <a:r>
              <a:rPr lang="en-US" altLang="zh-CN" dirty="0" smtClean="0"/>
              <a:t>, </a:t>
            </a:r>
          </a:p>
          <a:p>
            <a:pPr lvl="1"/>
            <a:r>
              <a:rPr lang="en-US" altLang="zh-CN" dirty="0" smtClean="0"/>
              <a:t>by </a:t>
            </a:r>
            <a:r>
              <a:rPr lang="en-US" altLang="zh-CN" dirty="0"/>
              <a:t>Leon A. </a:t>
            </a:r>
            <a:r>
              <a:rPr lang="en-US" altLang="zh-CN" dirty="0" err="1"/>
              <a:t>Gatys</a:t>
            </a:r>
            <a:r>
              <a:rPr lang="en-US" altLang="zh-CN" dirty="0"/>
              <a:t>, Alexander S. </a:t>
            </a:r>
            <a:r>
              <a:rPr lang="en-US" altLang="zh-CN" dirty="0" err="1"/>
              <a:t>Ecker</a:t>
            </a:r>
            <a:r>
              <a:rPr lang="en-US" altLang="zh-CN" dirty="0"/>
              <a:t>, and Matthias </a:t>
            </a:r>
            <a:r>
              <a:rPr lang="en-US" altLang="zh-CN" dirty="0" err="1"/>
              <a:t>Bethge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http://</a:t>
            </a:r>
            <a:r>
              <a:rPr lang="en-US" altLang="zh-CN" dirty="0" err="1"/>
              <a:t>arxiv.org</a:t>
            </a:r>
            <a:r>
              <a:rPr lang="en-US" altLang="zh-CN" dirty="0"/>
              <a:t>/abs/1508.06576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92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Style-Content Feature Extraction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65" y="1391164"/>
            <a:ext cx="7536702" cy="5303993"/>
          </a:xfrm>
        </p:spPr>
      </p:pic>
    </p:spTree>
    <p:extLst>
      <p:ext uri="{BB962C8B-B14F-4D97-AF65-F5344CB8AC3E}">
        <p14:creationId xmlns:p14="http://schemas.microsoft.com/office/powerpoint/2010/main" val="19122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058749"/>
            <a:ext cx="8915398" cy="1471380"/>
          </a:xfrm>
        </p:spPr>
        <p:txBody>
          <a:bodyPr/>
          <a:lstStyle/>
          <a:p>
            <a:r>
              <a:rPr lang="en-US" smtClean="0"/>
              <a:t>Visualizing Convolutional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7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294275" cy="1152138"/>
          </a:xfrm>
        </p:spPr>
        <p:txBody>
          <a:bodyPr/>
          <a:lstStyle/>
          <a:p>
            <a:r>
              <a:rPr lang="en-US" dirty="0" smtClean="0"/>
              <a:t>Style Features as Second Order Statistics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383301"/>
            <a:ext cx="9017204" cy="37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Synthesis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590" y="1633009"/>
            <a:ext cx="9491463" cy="39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985" y="1439334"/>
            <a:ext cx="9833565" cy="47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740" y="1557866"/>
            <a:ext cx="9352502" cy="45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Synthesis: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Reconstruction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626" y="2138892"/>
            <a:ext cx="9262283" cy="24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7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Inversion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908" y="1905001"/>
            <a:ext cx="10071895" cy="41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Inversion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100" y="2074333"/>
            <a:ext cx="9543336" cy="39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9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067" y="1264555"/>
            <a:ext cx="9507402" cy="46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25" y="484969"/>
            <a:ext cx="9412808" cy="128089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Combined</a:t>
            </a:r>
            <a:r>
              <a:rPr lang="zh-CN" altLang="en-US" dirty="0" smtClean="0"/>
              <a:t> </a:t>
            </a:r>
            <a:r>
              <a:rPr lang="en-US" dirty="0" smtClean="0"/>
              <a:t>Loss for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dirty="0" smtClean="0"/>
              <a:t>Content (1</a:t>
            </a:r>
            <a:r>
              <a:rPr lang="en-US" baseline="30000" dirty="0" smtClean="0"/>
              <a:t>st</a:t>
            </a:r>
            <a:r>
              <a:rPr lang="en-US" dirty="0" smtClean="0"/>
              <a:t> order statistics) and Style (2</a:t>
            </a:r>
            <a:r>
              <a:rPr lang="en-US" baseline="30000" dirty="0" smtClean="0"/>
              <a:t>nd</a:t>
            </a:r>
            <a:r>
              <a:rPr lang="en-US" dirty="0" smtClean="0"/>
              <a:t> order statistics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7860" y="1905000"/>
            <a:ext cx="4614749" cy="895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31" y="2867121"/>
            <a:ext cx="3430476" cy="1134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014" y="4280099"/>
            <a:ext cx="3472709" cy="900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831" y="5458713"/>
            <a:ext cx="2361073" cy="76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9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079" y="1904999"/>
            <a:ext cx="9346587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6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intermediate neurons?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079" y="2164290"/>
            <a:ext cx="9621329" cy="31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5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 learns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texture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features, not </a:t>
            </a:r>
            <a:r>
              <a:rPr lang="en-US" altLang="zh-CN" dirty="0" smtClean="0">
                <a:solidFill>
                  <a:srgbClr val="0070C0"/>
                </a:solidFill>
              </a:rPr>
              <a:t>shapes!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2681" y="5401668"/>
            <a:ext cx="323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</a:rPr>
              <a:t>Geirhos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et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al.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ICLR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2019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3853" y="6059558"/>
            <a:ext cx="7120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https://videoken.com/embed/W2HvLBMhCJQ?tocitem=46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9341" y="2305597"/>
            <a:ext cx="7905720" cy="27393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06888" y="6488668"/>
            <a:ext cx="106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1:16:47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Examples and Robustness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477" y="364618"/>
            <a:ext cx="8911687" cy="1280890"/>
          </a:xfrm>
        </p:spPr>
        <p:txBody>
          <a:bodyPr/>
          <a:lstStyle/>
          <a:p>
            <a:r>
              <a:rPr lang="en-US" dirty="0" smtClean="0"/>
              <a:t>Deep Learning may be fragile: </a:t>
            </a:r>
            <a:br>
              <a:rPr lang="en-US" dirty="0" smtClean="0"/>
            </a:br>
            <a:r>
              <a:rPr lang="en-US" dirty="0" smtClean="0"/>
              <a:t>adversarial examples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629" y="1710089"/>
            <a:ext cx="6738853" cy="49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Examples: </a:t>
            </a:r>
            <a:r>
              <a:rPr lang="en-US" dirty="0"/>
              <a:t>Fooling </a:t>
            </a:r>
            <a:r>
              <a:rPr lang="en-US" dirty="0" smtClean="0"/>
              <a:t>Images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/>
              <a:t>from an arbitrary image </a:t>
            </a:r>
          </a:p>
          <a:p>
            <a:r>
              <a:rPr lang="en-US" dirty="0" smtClean="0"/>
              <a:t>Pick </a:t>
            </a:r>
            <a:r>
              <a:rPr lang="en-US" dirty="0"/>
              <a:t>an arbitrary class </a:t>
            </a:r>
          </a:p>
          <a:p>
            <a:r>
              <a:rPr lang="en-US" dirty="0" smtClean="0"/>
              <a:t>Modify </a:t>
            </a:r>
            <a:r>
              <a:rPr lang="en-US" dirty="0"/>
              <a:t>the image to maximize the class </a:t>
            </a:r>
          </a:p>
          <a:p>
            <a:r>
              <a:rPr lang="en-US" dirty="0" smtClean="0"/>
              <a:t>Repeat </a:t>
            </a:r>
            <a:r>
              <a:rPr lang="en-US" dirty="0"/>
              <a:t>until network is fooled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Images/Adversarial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748" y="1685925"/>
            <a:ext cx="8527864" cy="43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294275" cy="1280890"/>
          </a:xfrm>
        </p:spPr>
        <p:txBody>
          <a:bodyPr/>
          <a:lstStyle/>
          <a:p>
            <a:r>
              <a:rPr lang="en-US" altLang="zh-CN" dirty="0" smtClean="0"/>
              <a:t>Convolutional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lack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707931"/>
            <a:ext cx="8915400" cy="37776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60" y="2152650"/>
            <a:ext cx="75565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560" y="4923155"/>
            <a:ext cx="1854200" cy="184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2925" y="6191002"/>
            <a:ext cx="4275585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of Dr. </a:t>
            </a:r>
            <a:r>
              <a:rPr lang="en-US" dirty="0" err="1" smtClean="0"/>
              <a:t>Hongyang</a:t>
            </a:r>
            <a:r>
              <a:rPr lang="en-US" dirty="0" smtClean="0"/>
              <a:t> ZHANG.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8883" y="1264555"/>
            <a:ext cx="6914583" cy="4836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6639" y="6224785"/>
            <a:ext cx="649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Extended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b="1" dirty="0" err="1" smtClean="0"/>
              <a:t>Hongyang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ZHANG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800" y="624110"/>
            <a:ext cx="9838267" cy="1280890"/>
          </a:xfrm>
        </p:spPr>
        <p:txBody>
          <a:bodyPr/>
          <a:lstStyle/>
          <a:p>
            <a:r>
              <a:rPr lang="en-US" dirty="0" smtClean="0"/>
              <a:t>Visualizing CNN Features: Gradient Ascent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Gradient ascent</a:t>
            </a:r>
            <a:r>
              <a:rPr lang="en-US" dirty="0"/>
              <a:t>: Generate a synthetic image that maximally activates a neuron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27" y="3677511"/>
            <a:ext cx="7651969" cy="22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CNN Features: Gradient Ascent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16" y="1905000"/>
            <a:ext cx="947470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267" y="624110"/>
            <a:ext cx="9540345" cy="1280890"/>
          </a:xfrm>
        </p:spPr>
        <p:txBody>
          <a:bodyPr/>
          <a:lstStyle/>
          <a:p>
            <a:r>
              <a:rPr lang="en-US" dirty="0"/>
              <a:t>Visualizing CNN Features: Gradient Ascent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361" y="1752600"/>
            <a:ext cx="9705622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6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33" y="624110"/>
            <a:ext cx="9906000" cy="1280890"/>
          </a:xfrm>
        </p:spPr>
        <p:txBody>
          <a:bodyPr/>
          <a:lstStyle/>
          <a:p>
            <a:r>
              <a:rPr lang="en-US"/>
              <a:t>Visualizing CNN Features: Gradient Ascent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112" y="1905000"/>
            <a:ext cx="10009821" cy="452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5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easy to visualize early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59" y="1574800"/>
            <a:ext cx="9857980" cy="48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3169</TotalTime>
  <Words>349</Words>
  <Application>Microsoft Macintosh PowerPoint</Application>
  <PresentationFormat>Widescreen</PresentationFormat>
  <Paragraphs>73</Paragraphs>
  <Slides>48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Century Gothic</vt:lpstr>
      <vt:lpstr>Wingdings 3</vt:lpstr>
      <vt:lpstr>幼圆</vt:lpstr>
      <vt:lpstr>Arial</vt:lpstr>
      <vt:lpstr>Wisp</vt:lpstr>
      <vt:lpstr>Topics on CNN:  Visualization,  Transfer Learning, Neural Style, and Adversarial Examples</vt:lpstr>
      <vt:lpstr>Acknowledgement</vt:lpstr>
      <vt:lpstr>Visualizing Convolutional Networks</vt:lpstr>
      <vt:lpstr>Understanding intermediate neurons?</vt:lpstr>
      <vt:lpstr>Visualizing CNN Features: Gradient Ascent</vt:lpstr>
      <vt:lpstr>Visualizing CNN Features: Gradient Ascent</vt:lpstr>
      <vt:lpstr>Visualizing CNN Features: Gradient Ascent</vt:lpstr>
      <vt:lpstr>Visualizing CNN Features: Gradient Ascent</vt:lpstr>
      <vt:lpstr>It’s easy to visualize early layers</vt:lpstr>
      <vt:lpstr>Last layers are hard to visualize</vt:lpstr>
      <vt:lpstr>PowerPoint Presentation</vt:lpstr>
      <vt:lpstr>Guided BP</vt:lpstr>
      <vt:lpstr>Intermediate features via Guided BP</vt:lpstr>
      <vt:lpstr>DeepDream: amplifying features</vt:lpstr>
      <vt:lpstr>Example: DeepDream of Sky</vt:lpstr>
      <vt:lpstr>More Examples</vt:lpstr>
      <vt:lpstr>Python Notebooks</vt:lpstr>
      <vt:lpstr>Transfer Learning: Fine Tuning</vt:lpstr>
      <vt:lpstr>Transfer Learning?</vt:lpstr>
      <vt:lpstr>PowerPoint Presentation</vt:lpstr>
      <vt:lpstr>PowerPoint Presentation</vt:lpstr>
      <vt:lpstr>Example Demo</vt:lpstr>
      <vt:lpstr>Neural Style</vt:lpstr>
      <vt:lpstr>Example: The Noname Lake in PKU</vt:lpstr>
      <vt:lpstr>PowerPoint Presentation</vt:lpstr>
      <vt:lpstr>PowerPoint Presentation</vt:lpstr>
      <vt:lpstr>PowerPoint Presentation</vt:lpstr>
      <vt:lpstr>Neural Style</vt:lpstr>
      <vt:lpstr>Style-Content Feature Extraction</vt:lpstr>
      <vt:lpstr>Style Features as Second Order Statistics</vt:lpstr>
      <vt:lpstr>Neural Texture Synthesis</vt:lpstr>
      <vt:lpstr>PowerPoint Presentation</vt:lpstr>
      <vt:lpstr>PowerPoint Presentation</vt:lpstr>
      <vt:lpstr>Neural Texture Synthesis: Gram Reconstruction</vt:lpstr>
      <vt:lpstr>Feature Inversion</vt:lpstr>
      <vt:lpstr>Feature Inversion</vt:lpstr>
      <vt:lpstr>PowerPoint Presentation</vt:lpstr>
      <vt:lpstr>Combined Loss for both Content (1st order statistics) and Style (2nd order statistics: Gram)</vt:lpstr>
      <vt:lpstr>Neural Style Transfer</vt:lpstr>
      <vt:lpstr>CNN learns texture features, not shapes! </vt:lpstr>
      <vt:lpstr>Examples</vt:lpstr>
      <vt:lpstr>Adversarial Examples and Robustness</vt:lpstr>
      <vt:lpstr>Deep Learning may be fragile:  adversarial examples</vt:lpstr>
      <vt:lpstr>Adversarial Examples: Fooling Images</vt:lpstr>
      <vt:lpstr>Fooling Images/Adversarial Examples</vt:lpstr>
      <vt:lpstr>Convolutional Networks lack Robustness</vt:lpstr>
      <vt:lpstr>Adversarial Robust Training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192</cp:revision>
  <cp:lastPrinted>2020-04-14T02:30:17Z</cp:lastPrinted>
  <dcterms:created xsi:type="dcterms:W3CDTF">2018-01-08T12:07:28Z</dcterms:created>
  <dcterms:modified xsi:type="dcterms:W3CDTF">2020-04-14T14:45:32Z</dcterms:modified>
</cp:coreProperties>
</file>